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3" r:id="rId4"/>
    <p:sldId id="278" r:id="rId5"/>
    <p:sldId id="272" r:id="rId6"/>
    <p:sldId id="277" r:id="rId7"/>
    <p:sldId id="262" r:id="rId8"/>
    <p:sldId id="279" r:id="rId9"/>
    <p:sldId id="261" r:id="rId10"/>
    <p:sldId id="280" r:id="rId11"/>
    <p:sldId id="259" r:id="rId12"/>
    <p:sldId id="264" r:id="rId13"/>
    <p:sldId id="269" r:id="rId14"/>
    <p:sldId id="270" r:id="rId15"/>
    <p:sldId id="268" r:id="rId16"/>
    <p:sldId id="267" r:id="rId17"/>
    <p:sldId id="266" r:id="rId18"/>
    <p:sldId id="265" r:id="rId19"/>
    <p:sldId id="27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7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5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7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1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4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5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7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4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1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6FBFF-3417-4158-B842-C32291750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1038"/>
            <a:ext cx="9144000" cy="2387600"/>
          </a:xfrm>
        </p:spPr>
        <p:txBody>
          <a:bodyPr>
            <a:noAutofit/>
          </a:bodyPr>
          <a:lstStyle/>
          <a:p>
            <a:r>
              <a:rPr lang="cs-CZ" sz="8000" b="1" dirty="0"/>
              <a:t>Losovací aktiv </a:t>
            </a:r>
            <a:br>
              <a:rPr lang="cs-CZ" sz="8000" b="1" dirty="0"/>
            </a:br>
            <a:r>
              <a:rPr lang="cs-CZ" sz="8000" b="1" dirty="0"/>
              <a:t>OFS Vsetín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31E93B-A5B0-414C-9D88-2C038FB3D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4000" dirty="0">
                <a:cs typeface="Calibri"/>
              </a:rPr>
              <a:t>13.7.2022 Vsetín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731E93B-A5B0-414C-9D88-2C038FB3D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97444"/>
            <a:ext cx="12192000" cy="22631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3200" b="1" u="sng" dirty="0">
                <a:cs typeface="Calibri"/>
              </a:rPr>
              <a:t>Méně než 10 dní a více než 3 dny před utkáním</a:t>
            </a:r>
          </a:p>
          <a:p>
            <a:r>
              <a:rPr lang="cs-CZ" sz="3200" dirty="0">
                <a:cs typeface="Calibri"/>
              </a:rPr>
              <a:t>- pouze po dohodě se soupeřem</a:t>
            </a:r>
          </a:p>
          <a:p>
            <a:r>
              <a:rPr lang="cs-CZ" sz="3200" dirty="0">
                <a:cs typeface="Calibri"/>
              </a:rPr>
              <a:t>- žadatel zadá nový termín do IS, soupeř potvrdí</a:t>
            </a:r>
          </a:p>
          <a:p>
            <a:r>
              <a:rPr lang="cs-CZ" sz="3200" dirty="0">
                <a:cs typeface="Calibri"/>
              </a:rPr>
              <a:t>- zpoplatněno zvýšenou sazbou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731E93B-A5B0-414C-9D88-2C038FB3D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13032"/>
            <a:ext cx="12192000" cy="26319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800" b="1" u="sng" dirty="0">
                <a:cs typeface="Calibri"/>
              </a:rPr>
              <a:t>Méně než 3 dny před utkáním ale nejpozději 24 hodin před začátkem zápasu</a:t>
            </a:r>
          </a:p>
          <a:p>
            <a:r>
              <a:rPr lang="cs-CZ" dirty="0">
                <a:cs typeface="Calibri"/>
              </a:rPr>
              <a:t>- dohoda se se soupeřem</a:t>
            </a:r>
          </a:p>
          <a:p>
            <a:r>
              <a:rPr lang="cs-CZ" dirty="0">
                <a:cs typeface="Calibri"/>
              </a:rPr>
              <a:t>- obě družstva neprodleně po své dohodě informují telefonicky STK (tel: 734 760 582)</a:t>
            </a:r>
          </a:p>
          <a:p>
            <a:r>
              <a:rPr lang="cs-CZ" dirty="0">
                <a:cs typeface="Calibri"/>
              </a:rPr>
              <a:t>- na základě informace prvního ze soupeřů o dohodě o odložení bude odvolán rozhodčí.</a:t>
            </a:r>
          </a:p>
          <a:p>
            <a:r>
              <a:rPr lang="cs-CZ" dirty="0">
                <a:cs typeface="Calibri"/>
              </a:rPr>
              <a:t>- v případě prokazatelně nehratelné hrací plochy a souhlasu soupeře s odkladem může být poplatek za změnu termínu zrušen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3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731E93B-A5B0-414C-9D88-2C038FB3D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65808"/>
            <a:ext cx="12192000" cy="25263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4000" dirty="0">
                <a:cs typeface="Calibri"/>
              </a:rPr>
              <a:t>Poplatek hradí oddíl, který o změnu v IS požádal !!!</a:t>
            </a:r>
          </a:p>
          <a:p>
            <a:endParaRPr lang="cs-CZ" sz="4000" dirty="0">
              <a:cs typeface="Calibri"/>
            </a:endParaRPr>
          </a:p>
          <a:p>
            <a:r>
              <a:rPr lang="cs-CZ" sz="4000" dirty="0">
                <a:cs typeface="Calibri"/>
              </a:rPr>
              <a:t>Jako datum žádosti se počítá ten den, kdy byla žádost potvrzena soupeřem !!!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8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  <p:graphicFrame>
        <p:nvGraphicFramePr>
          <p:cNvPr id="4" name="Tabulka 5">
            <a:extLst>
              <a:ext uri="{FF2B5EF4-FFF2-40B4-BE49-F238E27FC236}">
                <a16:creationId xmlns:a16="http://schemas.microsoft.com/office/drawing/2014/main" id="{2DC339C0-8677-5F57-DD9B-C7B982C96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542979"/>
              </p:ext>
            </p:extLst>
          </p:nvPr>
        </p:nvGraphicFramePr>
        <p:xfrm>
          <a:off x="1595747" y="1178351"/>
          <a:ext cx="9000501" cy="202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167">
                  <a:extLst>
                    <a:ext uri="{9D8B030D-6E8A-4147-A177-3AD203B41FA5}">
                      <a16:colId xmlns:a16="http://schemas.microsoft.com/office/drawing/2014/main" val="1738017341"/>
                    </a:ext>
                  </a:extLst>
                </a:gridCol>
                <a:gridCol w="3000167">
                  <a:extLst>
                    <a:ext uri="{9D8B030D-6E8A-4147-A177-3AD203B41FA5}">
                      <a16:colId xmlns:a16="http://schemas.microsoft.com/office/drawing/2014/main" val="4148376087"/>
                    </a:ext>
                  </a:extLst>
                </a:gridCol>
                <a:gridCol w="3000167">
                  <a:extLst>
                    <a:ext uri="{9D8B030D-6E8A-4147-A177-3AD203B41FA5}">
                      <a16:colId xmlns:a16="http://schemas.microsoft.com/office/drawing/2014/main" val="4114981563"/>
                    </a:ext>
                  </a:extLst>
                </a:gridCol>
              </a:tblGrid>
              <a:tr h="673574">
                <a:tc gridSpan="3"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Základní sazba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764773"/>
                  </a:ext>
                </a:extLst>
              </a:tr>
              <a:tr h="673574">
                <a:tc>
                  <a:txBody>
                    <a:bodyPr/>
                    <a:lstStyle/>
                    <a:p>
                      <a:r>
                        <a:rPr lang="cs-CZ" sz="3200" dirty="0"/>
                        <a:t>Dospělí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Dorost, Žáci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Přípravky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264683"/>
                  </a:ext>
                </a:extLst>
              </a:tr>
              <a:tr h="673574">
                <a:tc>
                  <a:txBody>
                    <a:bodyPr/>
                    <a:lstStyle/>
                    <a:p>
                      <a:r>
                        <a:rPr lang="cs-CZ" sz="3200" dirty="0"/>
                        <a:t>150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50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50962"/>
                  </a:ext>
                </a:extLst>
              </a:tr>
            </a:tbl>
          </a:graphicData>
        </a:graphic>
      </p:graphicFrame>
      <p:graphicFrame>
        <p:nvGraphicFramePr>
          <p:cNvPr id="7" name="Tabulka 5">
            <a:extLst>
              <a:ext uri="{FF2B5EF4-FFF2-40B4-BE49-F238E27FC236}">
                <a16:creationId xmlns:a16="http://schemas.microsoft.com/office/drawing/2014/main" id="{A427E1CD-AF8E-7345-2B7A-FB06B2F5E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719358"/>
              </p:ext>
            </p:extLst>
          </p:nvPr>
        </p:nvGraphicFramePr>
        <p:xfrm>
          <a:off x="1595747" y="3658928"/>
          <a:ext cx="9000501" cy="1846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167">
                  <a:extLst>
                    <a:ext uri="{9D8B030D-6E8A-4147-A177-3AD203B41FA5}">
                      <a16:colId xmlns:a16="http://schemas.microsoft.com/office/drawing/2014/main" val="1738017341"/>
                    </a:ext>
                  </a:extLst>
                </a:gridCol>
                <a:gridCol w="3000167">
                  <a:extLst>
                    <a:ext uri="{9D8B030D-6E8A-4147-A177-3AD203B41FA5}">
                      <a16:colId xmlns:a16="http://schemas.microsoft.com/office/drawing/2014/main" val="4148376087"/>
                    </a:ext>
                  </a:extLst>
                </a:gridCol>
                <a:gridCol w="3000167">
                  <a:extLst>
                    <a:ext uri="{9D8B030D-6E8A-4147-A177-3AD203B41FA5}">
                      <a16:colId xmlns:a16="http://schemas.microsoft.com/office/drawing/2014/main" val="4114981563"/>
                    </a:ext>
                  </a:extLst>
                </a:gridCol>
              </a:tblGrid>
              <a:tr h="615442">
                <a:tc gridSpan="3"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Zvýšená sazba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764773"/>
                  </a:ext>
                </a:extLst>
              </a:tr>
              <a:tr h="615442">
                <a:tc>
                  <a:txBody>
                    <a:bodyPr/>
                    <a:lstStyle/>
                    <a:p>
                      <a:r>
                        <a:rPr lang="cs-CZ" sz="3200" dirty="0"/>
                        <a:t>Dospělí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Dorost, Žáci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Přípravky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264683"/>
                  </a:ext>
                </a:extLst>
              </a:tr>
              <a:tr h="615442">
                <a:tc>
                  <a:txBody>
                    <a:bodyPr/>
                    <a:lstStyle/>
                    <a:p>
                      <a:r>
                        <a:rPr lang="cs-CZ" sz="3200" dirty="0"/>
                        <a:t>300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150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50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07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731E93B-A5B0-414C-9D88-2C038FB3D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94468"/>
            <a:ext cx="12192000" cy="34690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000" dirty="0">
                <a:cs typeface="Calibri"/>
              </a:rPr>
              <a:t>K zajištění regulérnosti soutěží může určit STK jednotný začátek posledního jarního kola mužských soutěží, ale může tak učinit i v jiných odůvodnitelných případech. Kluby budou o této změně informovány nejpozději 7 dnů před zahájením takového utkání.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0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6FBFF-3417-4158-B842-C32291750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1038"/>
            <a:ext cx="9144000" cy="2387600"/>
          </a:xfrm>
        </p:spPr>
        <p:txBody>
          <a:bodyPr>
            <a:noAutofit/>
          </a:bodyPr>
          <a:lstStyle/>
          <a:p>
            <a:endParaRPr lang="cs-CZ" sz="8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31E93B-A5B0-414C-9D88-2C038FB3D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 sz="4000" dirty="0"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6393D16-B5D4-1382-D66B-F3B2D17D3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044"/>
            <a:ext cx="12192000" cy="577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0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6FBFF-3417-4158-B842-C32291750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1038"/>
            <a:ext cx="9144000" cy="2387600"/>
          </a:xfrm>
        </p:spPr>
        <p:txBody>
          <a:bodyPr>
            <a:noAutofit/>
          </a:bodyPr>
          <a:lstStyle/>
          <a:p>
            <a:endParaRPr lang="cs-CZ" sz="8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31E93B-A5B0-414C-9D88-2C038FB3D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 sz="4000" dirty="0"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7BE7DD-F36C-F231-3C7A-486AFD8F8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044"/>
            <a:ext cx="12192000" cy="577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8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6FBFF-3417-4158-B842-C32291750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1038"/>
            <a:ext cx="9144000" cy="2387600"/>
          </a:xfrm>
        </p:spPr>
        <p:txBody>
          <a:bodyPr>
            <a:noAutofit/>
          </a:bodyPr>
          <a:lstStyle/>
          <a:p>
            <a:endParaRPr lang="cs-CZ" sz="8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31E93B-A5B0-414C-9D88-2C038FB3D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 sz="4000" dirty="0"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5FE1F69-2415-8A15-9ACC-92810473E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776"/>
            <a:ext cx="12192000" cy="578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3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6FBFF-3417-4158-B842-C32291750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1038"/>
            <a:ext cx="9144000" cy="2387600"/>
          </a:xfrm>
        </p:spPr>
        <p:txBody>
          <a:bodyPr>
            <a:noAutofit/>
          </a:bodyPr>
          <a:lstStyle/>
          <a:p>
            <a:endParaRPr lang="cs-CZ" sz="8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31E93B-A5B0-414C-9D88-2C038FB3D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 sz="4000" dirty="0"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  <p:pic>
        <p:nvPicPr>
          <p:cNvPr id="6" name="Obrázek 5" descr="Obsah obrázku stůl&#10;&#10;Popis byl vytvořen automaticky">
            <a:extLst>
              <a:ext uri="{FF2B5EF4-FFF2-40B4-BE49-F238E27FC236}">
                <a16:creationId xmlns:a16="http://schemas.microsoft.com/office/drawing/2014/main" id="{1B126576-07D3-86F4-6F88-3047CC940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776"/>
            <a:ext cx="12192000" cy="578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6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6FBFF-3417-4158-B842-C32291750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1038"/>
            <a:ext cx="9144000" cy="2387600"/>
          </a:xfrm>
        </p:spPr>
        <p:txBody>
          <a:bodyPr>
            <a:noAutofit/>
          </a:bodyPr>
          <a:lstStyle/>
          <a:p>
            <a:endParaRPr lang="cs-CZ" sz="8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31E93B-A5B0-414C-9D88-2C038FB3D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 sz="4000" dirty="0"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4A6590D-4749-5F0C-5348-38FF61823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212"/>
            <a:ext cx="12192000" cy="57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6FBFF-3417-4158-B842-C32291750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1038"/>
            <a:ext cx="9144000" cy="2387600"/>
          </a:xfrm>
        </p:spPr>
        <p:txBody>
          <a:bodyPr>
            <a:noAutofit/>
          </a:bodyPr>
          <a:lstStyle/>
          <a:p>
            <a:r>
              <a:rPr lang="cs-CZ" sz="8000" b="1" dirty="0"/>
              <a:t>Změny termínu utkání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31E93B-A5B0-414C-9D88-2C038FB3D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 sz="4000" dirty="0"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731E93B-A5B0-414C-9D88-2C038FB3D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34841"/>
            <a:ext cx="12192000" cy="27883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3200" b="1" u="sng" dirty="0">
                <a:cs typeface="Calibri"/>
              </a:rPr>
              <a:t>Více než 17 dní před začátkem utkání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4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731E93B-A5B0-414C-9D88-2C038FB3D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34841"/>
            <a:ext cx="12192000" cy="27883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3200" b="1" u="sng" dirty="0">
                <a:cs typeface="Calibri"/>
              </a:rPr>
              <a:t>Více než 17 dní před začátkem utkání</a:t>
            </a:r>
          </a:p>
          <a:p>
            <a:r>
              <a:rPr lang="cs-CZ" sz="3200" dirty="0">
                <a:cs typeface="Calibri"/>
              </a:rPr>
              <a:t>- není nutná dohoda se soupeřem</a:t>
            </a:r>
          </a:p>
          <a:p>
            <a:r>
              <a:rPr lang="cs-CZ" sz="3200" dirty="0">
                <a:cs typeface="Calibri"/>
              </a:rPr>
              <a:t>- žadatel zadá nový termín do IS do kolonky poznámka napíše hlášenka</a:t>
            </a:r>
          </a:p>
          <a:p>
            <a:r>
              <a:rPr lang="cs-CZ" sz="3200" dirty="0">
                <a:cs typeface="Calibri"/>
              </a:rPr>
              <a:t>- STK schválí, pokud se jedná o změnu termínu v rámci víkendu</a:t>
            </a:r>
          </a:p>
          <a:p>
            <a:r>
              <a:rPr lang="cs-CZ" sz="3200" dirty="0">
                <a:cs typeface="Calibri"/>
              </a:rPr>
              <a:t>o zpoplatněno základní sazbou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2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E79B5C3-DF29-98E4-7BB7-073FF1720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19" y="1214999"/>
            <a:ext cx="4671648" cy="44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0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E79B5C3-DF29-98E4-7BB7-073FF1720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19" y="1214999"/>
            <a:ext cx="4671648" cy="442800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5BE5CBD-BD60-B561-A22D-0164D7D7E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62" y="1214999"/>
            <a:ext cx="5349619" cy="44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0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731E93B-A5B0-414C-9D88-2C038FB3D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00721"/>
            <a:ext cx="12192000" cy="22565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 b="1" u="sng" dirty="0">
                <a:cs typeface="Calibri"/>
              </a:rPr>
              <a:t>Méně než 17 dní a více než 10 dní před začátkem utkání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9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731E93B-A5B0-414C-9D88-2C038FB3D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00721"/>
            <a:ext cx="12192000" cy="22565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 b="1" u="sng" dirty="0">
                <a:cs typeface="Calibri"/>
              </a:rPr>
              <a:t>Méně než 17 dní a více než 10 dní před začátkem utkání</a:t>
            </a:r>
          </a:p>
          <a:p>
            <a:r>
              <a:rPr lang="cs-CZ" sz="3200" dirty="0">
                <a:cs typeface="Calibri"/>
              </a:rPr>
              <a:t>- pouze po dohodě se soupeřem</a:t>
            </a:r>
          </a:p>
          <a:p>
            <a:r>
              <a:rPr lang="cs-CZ" sz="3200" dirty="0">
                <a:cs typeface="Calibri"/>
              </a:rPr>
              <a:t>- žadatel zadá nový termín do IS, soupeř potvrdí</a:t>
            </a:r>
          </a:p>
          <a:p>
            <a:r>
              <a:rPr lang="cs-CZ" sz="3200" dirty="0">
                <a:cs typeface="Calibri"/>
              </a:rPr>
              <a:t>- zpoplatněno základní sazbou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5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731E93B-A5B0-414C-9D88-2C038FB3D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97444"/>
            <a:ext cx="12192000" cy="22631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3200" b="1" u="sng" dirty="0">
                <a:cs typeface="Calibri"/>
              </a:rPr>
              <a:t>Méně než 10 dní a více než 3 dny před utkáním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ED155-20EE-424A-B424-DD66908D3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9" y="5096929"/>
            <a:ext cx="1661680" cy="16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6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304</Words>
  <Application>Microsoft Office PowerPoint</Application>
  <PresentationFormat>Širokoúhlá obrazovka</PresentationFormat>
  <Paragraphs>42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Losovací aktiv  OFS Vsetín</vt:lpstr>
      <vt:lpstr>Změny termínu utkání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 OFS</dc:title>
  <dc:creator>Jakub Strkáč</dc:creator>
  <cp:lastModifiedBy>Jakub Strkáč</cp:lastModifiedBy>
  <cp:revision>256</cp:revision>
  <dcterms:created xsi:type="dcterms:W3CDTF">2022-03-18T09:09:04Z</dcterms:created>
  <dcterms:modified xsi:type="dcterms:W3CDTF">2022-07-13T10:54:08Z</dcterms:modified>
</cp:coreProperties>
</file>